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98" r:id="rId5"/>
    <p:sldId id="301" r:id="rId6"/>
    <p:sldId id="283" r:id="rId7"/>
    <p:sldId id="299" r:id="rId8"/>
    <p:sldId id="297" r:id="rId9"/>
    <p:sldId id="284" r:id="rId10"/>
    <p:sldId id="300" r:id="rId11"/>
    <p:sldId id="285" r:id="rId12"/>
    <p:sldId id="302" r:id="rId13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2F2F2"/>
    <a:srgbClr val="0D0D0D"/>
    <a:srgbClr val="002060"/>
    <a:srgbClr val="DE0000"/>
    <a:srgbClr val="1693AA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57" autoAdjust="0"/>
    <p:restoredTop sz="94660"/>
  </p:normalViewPr>
  <p:slideViewPr>
    <p:cSldViewPr snapToGrid="0">
      <p:cViewPr varScale="1">
        <p:scale>
          <a:sx n="84" d="100"/>
          <a:sy n="84" d="100"/>
        </p:scale>
        <p:origin x="9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9696519-77A5-42E9-9F7C-68841B76CE9F}" type="datetime1">
              <a:rPr lang="pt-BR" smtClean="0"/>
              <a:t>09/03/2025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01C0E-6041-40BD-877C-FB9FBD0CE1C9}" type="datetime1">
              <a:rPr lang="pt-BR" smtClean="0"/>
              <a:pPr/>
              <a:t>09/03/2025</a:t>
            </a:fld>
            <a:endParaRPr lang="pt-BR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5012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spaço Reservado para Imagem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/>
              <a:t>Insira ou Arraste e Solte sua Foto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lnSpc>
                <a:spcPct val="120000"/>
              </a:lnSpc>
              <a:defRPr lang="en-ZA" sz="4400" b="1" spc="-300" dirty="0"/>
            </a:lvl1pPr>
          </a:lstStyle>
          <a:p>
            <a:pPr lvl="0" algn="r" rtl="0"/>
            <a:r>
              <a:rPr lang="pt-BR"/>
              <a:t>Clique para editar o título da apresentação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pt-BR"/>
              <a:t>Clique para editar o estilo de subtítulo Mestre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Clique para editar o título da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Texto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Clique para editar o título da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1" name="Espaço Reservado para Texto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Clique para editar o título da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3" name="Espaço Reservado para Texto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7" name="Espaço Reservado para Texto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Clique para editar o título da página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/>
              <a:t>Subtítulo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/>
              <a:t>Adicionar um rodapé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/>
              <a:t>Adicionar um rodapé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sor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spaço Reservado para Imagem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/>
              <a:t>Insira ou Arraste e Solte </a:t>
            </a:r>
            <a:br>
              <a:rPr lang="pt-BR"/>
            </a:br>
            <a:r>
              <a:rPr lang="pt-BR"/>
              <a:t>sua Foto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pt-BR"/>
              <a:t>Clique para editar o divisor de seção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/>
              <a:t>Clique para editar o estilo de subtítulo Mestre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Adicionar um rodapé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sor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spaço Reservado para Imagem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/>
              <a:t>Insira ou Arraste e Solte </a:t>
            </a:r>
            <a:br>
              <a:rPr lang="pt-BR"/>
            </a:br>
            <a:r>
              <a:rPr lang="pt-BR"/>
              <a:t>sua Foto Aqui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 rtlCol="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editar o divisor de seção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 rtlCol="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/>
              <a:t>Clique para editar o estilo de subtítulo Mestre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Adicionar um rodapé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Imagem de Tex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/>
              <a:t>Insira ou Arraste e Solte sua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 rtlCol="0"/>
          <a:lstStyle>
            <a:lvl1pPr algn="r">
              <a:defRPr sz="42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Editar título da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Imagem de Tex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/>
              <a:t>Insira ou Arraste e Solte sua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/>
          <a:lstStyle>
            <a:lvl1pPr algn="l">
              <a:defRPr sz="39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Clique para editar o título da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Clique para editar o título da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/>
              <a:t>Subtítulo</a:t>
            </a:r>
          </a:p>
        </p:txBody>
      </p:sp>
      <p:sp>
        <p:nvSpPr>
          <p:cNvPr id="3" name="Espaço Reservado para Comparação à Esquerda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2" name="Espaço Reservado para Comparação à Esquerda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8" name="Espaço reservado para texto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/>
              <a:t>Insira ou Arraste e Solte sua foto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Insira sua legenda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/>
              <a:t>Adicionar um rodapé</a:t>
            </a:r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spaço Reservado para Imagem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/>
              <a:t>Insira ou Arraste e Solte sua Foto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pt-BR"/>
              <a:t>Obrigado</a:t>
            </a:r>
          </a:p>
        </p:txBody>
      </p:sp>
      <p:sp>
        <p:nvSpPr>
          <p:cNvPr id="9" name="Espaço Reservado para Texto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/>
              <a:t>Nome completo</a:t>
            </a:r>
          </a:p>
        </p:txBody>
      </p:sp>
      <p:sp>
        <p:nvSpPr>
          <p:cNvPr id="10" name="Espaço Reservado para Texto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/>
              <a:t>Número do telefone</a:t>
            </a:r>
          </a:p>
        </p:txBody>
      </p:sp>
      <p:sp>
        <p:nvSpPr>
          <p:cNvPr id="11" name="Espaço Reservado para Texto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lnSpc>
                <a:spcPct val="70000"/>
              </a:lnSpc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/>
              <a:t>Contato por </a:t>
            </a:r>
            <a:r>
              <a:rPr lang="pt-BR" err="1"/>
              <a:t>Email</a:t>
            </a:r>
            <a:r>
              <a:rPr lang="pt-BR"/>
              <a:t> ou Mídia Social</a:t>
            </a:r>
          </a:p>
        </p:txBody>
      </p:sp>
      <p:sp>
        <p:nvSpPr>
          <p:cNvPr id="12" name="Espaço Reservado para Texto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/>
              <a:t>Site da empresa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Clique para editar o título da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pt-BR"/>
              <a:t>Clique para editar o título da página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/>
          </a:p>
        </p:txBody>
      </p:sp>
      <p:sp>
        <p:nvSpPr>
          <p:cNvPr id="4" name="Caixa de texto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10243100" y="6422491"/>
            <a:ext cx="1053900" cy="380860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r" rtl="0">
              <a:lnSpc>
                <a:spcPts val="1000"/>
              </a:lnSpc>
            </a:pPr>
            <a:r>
              <a:rPr lang="pt-BR" sz="2500" b="1" i="0" spc="-100">
                <a:solidFill>
                  <a:schemeClr val="accent1"/>
                </a:solidFill>
                <a:latin typeface="+mj-lt"/>
              </a:rPr>
              <a:t>TREY</a:t>
            </a:r>
            <a:r>
              <a:rPr lang="pt-BR" sz="1600" b="1" i="0" spc="-100">
                <a:solidFill>
                  <a:schemeClr val="accent1"/>
                </a:solidFill>
                <a:latin typeface="+mj-lt"/>
              </a:rPr>
              <a:t> </a:t>
            </a:r>
            <a:br>
              <a:rPr lang="pt-BR" sz="1600" b="1" i="0" spc="-100" baseline="0">
                <a:solidFill>
                  <a:schemeClr val="accent1"/>
                </a:solidFill>
                <a:latin typeface="+mj-lt"/>
              </a:rPr>
            </a:br>
            <a:r>
              <a:rPr lang="pt-BR" sz="1200" b="0" i="0" spc="14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research</a:t>
            </a:r>
            <a:endParaRPr lang="pt-BR" sz="1200" b="0" i="0" spc="14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54" r:id="rId13"/>
    <p:sldLayoutId id="2147483655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nco.com.br/index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evenboys.com.br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bauducco.com.br" TargetMode="External"/><Relationship Id="rId4" Type="http://schemas.openxmlformats.org/officeDocument/2006/relationships/hyperlink" Target="https://wickbold.com.br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nco.com.br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guiadoscuriosos.com.br/" TargetMode="External"/><Relationship Id="rId4" Type="http://schemas.openxmlformats.org/officeDocument/2006/relationships/hyperlink" Target="http://www.sevenboys.com.b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ço Reservado para Imagem 6">
            <a:extLst>
              <a:ext uri="{FF2B5EF4-FFF2-40B4-BE49-F238E27FC236}">
                <a16:creationId xmlns:a16="http://schemas.microsoft.com/office/drawing/2014/main" id="{BEF28849-946D-3D1F-11A2-999C2AC6718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6821" r="6821"/>
          <a:stretch/>
        </p:blipFill>
        <p:spPr>
          <a:xfrm>
            <a:off x="1681385" y="-707"/>
            <a:ext cx="12192000" cy="6858000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56301" y="2233128"/>
            <a:ext cx="4572000" cy="1217899"/>
          </a:xfrm>
        </p:spPr>
        <p:txBody>
          <a:bodyPr rtlCol="0" anchor="t">
            <a:normAutofit/>
          </a:bodyPr>
          <a:lstStyle/>
          <a:p>
            <a:pPr rtl="0"/>
            <a:r>
              <a:rPr lang="pt-BR" sz="5600"/>
              <a:t>Apresentação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13377" y="4148860"/>
            <a:ext cx="5940424" cy="1217899"/>
          </a:xfrm>
          <a:solidFill>
            <a:srgbClr val="C00000">
              <a:alpha val="80000"/>
            </a:srgbClr>
          </a:solidFill>
        </p:spPr>
        <p:txBody>
          <a:bodyPr rtlCol="0">
            <a:normAutofit/>
          </a:bodyPr>
          <a:lstStyle/>
          <a:p>
            <a:pPr algn="ctr" rtl="0"/>
            <a:r>
              <a:rPr lang="pt-BR" sz="2400" b="1"/>
              <a:t>Nomes: </a:t>
            </a:r>
            <a:r>
              <a:rPr lang="pt-BR" sz="2000" b="1"/>
              <a:t>Douglas, Diego, Arthur e Guilherme </a:t>
            </a:r>
            <a:r>
              <a:rPr lang="pt-BR" sz="2000" b="1" err="1"/>
              <a:t>Izidio</a:t>
            </a:r>
            <a:endParaRPr lang="pt-BR" sz="2000" b="1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3A2BE988-4AC5-E539-B465-852BB246B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000" y="6439820"/>
            <a:ext cx="5664000" cy="295062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BR"/>
              <a:t>Adicionar um rodapé</a:t>
            </a:r>
          </a:p>
        </p:txBody>
      </p:sp>
      <p:pic>
        <p:nvPicPr>
          <p:cNvPr id="8" name="Imagem 7" descr="Mesa com comida&#10;&#10;O conteúdo gerado por IA pode estar incorreto.">
            <a:extLst>
              <a:ext uri="{FF2B5EF4-FFF2-40B4-BE49-F238E27FC236}">
                <a16:creationId xmlns:a16="http://schemas.microsoft.com/office/drawing/2014/main" id="{2DE688FD-4E92-5B98-F309-F0DFA585F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13376" cy="6858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76EA3B58-CBB9-7B87-22E8-94A0BC1E099F}"/>
              </a:ext>
            </a:extLst>
          </p:cNvPr>
          <p:cNvSpPr txBox="1"/>
          <p:nvPr/>
        </p:nvSpPr>
        <p:spPr>
          <a:xfrm>
            <a:off x="4665135" y="3088920"/>
            <a:ext cx="62356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600"/>
              <a:t>          </a:t>
            </a:r>
            <a:r>
              <a:rPr lang="pt-BR" sz="5600" b="1">
                <a:solidFill>
                  <a:srgbClr val="404040"/>
                </a:solidFill>
                <a:latin typeface="+mj-lt"/>
              </a:rPr>
              <a:t>Design</a:t>
            </a:r>
            <a:r>
              <a:rPr lang="pt-BR" sz="5600" b="1">
                <a:latin typeface="+mj-lt"/>
              </a:rPr>
              <a:t> </a:t>
            </a:r>
            <a:r>
              <a:rPr lang="pt-BR" sz="5600" b="1">
                <a:solidFill>
                  <a:srgbClr val="404040"/>
                </a:solidFill>
                <a:latin typeface="+mj-lt"/>
              </a:rPr>
              <a:t>Digital</a:t>
            </a:r>
            <a:endParaRPr lang="pt-BR" sz="5600" b="1">
              <a:solidFill>
                <a:srgbClr val="404040"/>
              </a:solidFill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C55CA2FC-60E1-5E36-DC8E-07041C69E625}"/>
              </a:ext>
            </a:extLst>
          </p:cNvPr>
          <p:cNvSpPr/>
          <p:nvPr/>
        </p:nvSpPr>
        <p:spPr>
          <a:xfrm>
            <a:off x="5741509" y="1259015"/>
            <a:ext cx="914399" cy="91439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73C18E21-8232-F194-0227-BC1655CEB235}"/>
              </a:ext>
            </a:extLst>
          </p:cNvPr>
          <p:cNvSpPr/>
          <p:nvPr/>
        </p:nvSpPr>
        <p:spPr>
          <a:xfrm>
            <a:off x="7409309" y="309147"/>
            <a:ext cx="1120344" cy="11100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E1CAD28C-8158-C74A-331D-388122F2049D}"/>
              </a:ext>
            </a:extLst>
          </p:cNvPr>
          <p:cNvSpPr/>
          <p:nvPr/>
        </p:nvSpPr>
        <p:spPr>
          <a:xfrm>
            <a:off x="9531265" y="1217650"/>
            <a:ext cx="882649" cy="91439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65EEE2E8-7C8A-027C-508E-751AB6857AE6}"/>
              </a:ext>
            </a:extLst>
          </p:cNvPr>
          <p:cNvSpPr/>
          <p:nvPr/>
        </p:nvSpPr>
        <p:spPr>
          <a:xfrm>
            <a:off x="6092495" y="5522625"/>
            <a:ext cx="999065" cy="106256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E4D521D-079D-B5A3-E3C1-74577BB678AB}"/>
              </a:ext>
            </a:extLst>
          </p:cNvPr>
          <p:cNvSpPr/>
          <p:nvPr/>
        </p:nvSpPr>
        <p:spPr>
          <a:xfrm>
            <a:off x="7800374" y="5831014"/>
            <a:ext cx="914399" cy="91439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48D9161B-C405-5648-7490-3AAA826921DA}"/>
              </a:ext>
            </a:extLst>
          </p:cNvPr>
          <p:cNvSpPr/>
          <p:nvPr/>
        </p:nvSpPr>
        <p:spPr>
          <a:xfrm>
            <a:off x="9407929" y="5475441"/>
            <a:ext cx="1120344" cy="11100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 descr="Logotipo&#10;&#10;O conteúdo gerado por IA pode estar incorreto.">
            <a:extLst>
              <a:ext uri="{FF2B5EF4-FFF2-40B4-BE49-F238E27FC236}">
                <a16:creationId xmlns:a16="http://schemas.microsoft.com/office/drawing/2014/main" id="{4EA5EBC6-37B8-3484-FFE8-3F8FE7C5C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973" y="-680972"/>
            <a:ext cx="4173407" cy="418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EECD15D5-92F3-1B93-7787-553E398AB6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sz="quarter" idx="10"/>
          </p:nvPr>
        </p:nvPicPr>
        <p:blipFill>
          <a:blip r:embed="rId2"/>
          <a:srcRect l="6821" r="6821"/>
          <a:stretch/>
        </p:blipFill>
        <p:spPr>
          <a:xfrm>
            <a:off x="0" y="-129396"/>
            <a:ext cx="12192000" cy="6858000"/>
          </a:xfrm>
        </p:spPr>
      </p:pic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9CCB72F-C58E-1D7A-8A89-024A73385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Adicionar um rodapé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9D84B1E-DD1D-5E58-3436-D77A1BE8E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2</a:t>
            </a:fld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C4E446F-BAD2-73DE-3E12-30DD4759930E}"/>
              </a:ext>
            </a:extLst>
          </p:cNvPr>
          <p:cNvSpPr txBox="1"/>
          <p:nvPr/>
        </p:nvSpPr>
        <p:spPr>
          <a:xfrm>
            <a:off x="2096690" y="123118"/>
            <a:ext cx="65984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5400" b="1" u="sng">
                <a:solidFill>
                  <a:schemeClr val="tx1">
                    <a:lumMod val="75000"/>
                    <a:lumOff val="25000"/>
                  </a:schemeClr>
                </a:solidFill>
              </a:rPr>
              <a:t>História da Empresa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F47E39F-45F1-FD32-BAE6-72DFDCA9E3F6}"/>
              </a:ext>
            </a:extLst>
          </p:cNvPr>
          <p:cNvSpPr txBox="1"/>
          <p:nvPr/>
        </p:nvSpPr>
        <p:spPr>
          <a:xfrm>
            <a:off x="2230459" y="1046448"/>
            <a:ext cx="610076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>
                <a:latin typeface="Calibri"/>
                <a:ea typeface="Calibri"/>
                <a:cs typeface="Calibri"/>
              </a:rPr>
              <a:t>A história da Seven Boys e da Panco começou em 1937, quando dois imigrantes japoneses, os irmãos Kiyoteru e Jinko, desembarcaram no Porto de Santos. Depois de um tempo trabalhando como funcionário de uma fábrica de doces em Santos, onde aprendeu o ofício da panificação, Kiyoteru se mudou para São Paulo, e passou a trabalhar em padarias e confeitarias, ele começou a vender doces e pães de porta em porta, com a ajuda da mulher e do irmão.</a:t>
            </a:r>
            <a:endParaRPr lang="pt-BR" sz="200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21522AD-A142-F22A-00A4-A2B984B57333}"/>
              </a:ext>
            </a:extLst>
          </p:cNvPr>
          <p:cNvSpPr txBox="1"/>
          <p:nvPr/>
        </p:nvSpPr>
        <p:spPr>
          <a:xfrm>
            <a:off x="2247921" y="3891205"/>
            <a:ext cx="5901075" cy="28315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>
                <a:latin typeface="Calibri"/>
                <a:ea typeface="Calibri"/>
                <a:cs typeface="Calibri"/>
              </a:rPr>
              <a:t>Depois de um tempo os irmãos decidiram dividir os negócios. Jinko ficou com a marca Seven Boys e Kiyoteru criou a empresa Lua Nova e adotou o nome Panco (“farinha” em japonês). Por um acordo entre eles, a Seven Boys não poderia atuar em mercados do Sudeste, que seriam controladas pela Panco. A Seven Boys rompeu a cláusula em 2002, o que colocou as famílias em guerra</a:t>
            </a:r>
            <a:r>
              <a:rPr lang="pt-BR" sz="1600" b="1">
                <a:latin typeface="Calibri"/>
                <a:ea typeface="Calibri"/>
                <a:cs typeface="Calibri"/>
              </a:rPr>
              <a:t>.</a:t>
            </a:r>
          </a:p>
          <a:p>
            <a:pPr algn="l"/>
            <a:endParaRPr lang="pt-BR"/>
          </a:p>
        </p:txBody>
      </p:sp>
      <p:pic>
        <p:nvPicPr>
          <p:cNvPr id="11" name="Imagem 10" descr="Kiyoteru Yonamine (1927–2018)">
            <a:extLst>
              <a:ext uri="{FF2B5EF4-FFF2-40B4-BE49-F238E27FC236}">
                <a16:creationId xmlns:a16="http://schemas.microsoft.com/office/drawing/2014/main" id="{683C8CFE-B25E-AD91-2C19-670C7E0B8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3458" y="1616844"/>
            <a:ext cx="3055188" cy="3127075"/>
          </a:xfrm>
          <a:prstGeom prst="rect">
            <a:avLst/>
          </a:prstGeom>
        </p:spPr>
      </p:pic>
      <p:pic>
        <p:nvPicPr>
          <p:cNvPr id="13" name="Imagem 12" descr="Homem de terno e gravata com chapéu na cabeça&#10;&#10;O conteúdo gerado por IA pode estar incorreto.">
            <a:extLst>
              <a:ext uri="{FF2B5EF4-FFF2-40B4-BE49-F238E27FC236}">
                <a16:creationId xmlns:a16="http://schemas.microsoft.com/office/drawing/2014/main" id="{89247984-74B8-406C-A2E7-F80E5E88E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0409" y="896408"/>
            <a:ext cx="3527425" cy="422063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8EE9576B-95AA-B53B-3A3A-0B41DF2436D6}"/>
              </a:ext>
            </a:extLst>
          </p:cNvPr>
          <p:cNvSpPr txBox="1"/>
          <p:nvPr/>
        </p:nvSpPr>
        <p:spPr>
          <a:xfrm>
            <a:off x="8606989" y="4432948"/>
            <a:ext cx="34508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>
                <a:latin typeface="Quire Sans"/>
                <a:cs typeface="Quire Sans"/>
              </a:rPr>
              <a:t>Kiyoteru Yonamine (1927–2018)</a:t>
            </a:r>
            <a:endParaRPr lang="pt-BR" b="1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3894EB0A-E6AE-DA23-296F-47B2320A2DF9}"/>
              </a:ext>
            </a:extLst>
          </p:cNvPr>
          <p:cNvSpPr/>
          <p:nvPr/>
        </p:nvSpPr>
        <p:spPr>
          <a:xfrm>
            <a:off x="-1701" y="6371351"/>
            <a:ext cx="12181777" cy="48664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4149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3F78D51C-50A7-2911-93D1-924713024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4"/>
            <a:ext cx="12192000" cy="6858000"/>
          </a:xfrm>
          <a:prstGeom prst="rect">
            <a:avLst/>
          </a:prstGeom>
        </p:spPr>
      </p:pic>
      <p:pic>
        <p:nvPicPr>
          <p:cNvPr id="31" name="Espaço Reservado para Imagem 30" descr="Uma imagem contendo comida, ovelha, neve, em pé&#10;&#10;O conteúdo gerado por IA pode estar incorreto.">
            <a:extLst>
              <a:ext uri="{FF2B5EF4-FFF2-40B4-BE49-F238E27FC236}">
                <a16:creationId xmlns:a16="http://schemas.microsoft.com/office/drawing/2014/main" id="{34589EC4-D28D-DAED-CC8D-FD94D429DF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7147497" y="1284792"/>
            <a:ext cx="4218401" cy="4512199"/>
          </a:xfrm>
          <a:prstGeom prst="round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1ADF55E-A7B1-28DF-53D5-A5739BBE4519}"/>
              </a:ext>
            </a:extLst>
          </p:cNvPr>
          <p:cNvSpPr txBox="1"/>
          <p:nvPr/>
        </p:nvSpPr>
        <p:spPr>
          <a:xfrm>
            <a:off x="2642784" y="207208"/>
            <a:ext cx="6517298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6000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Cultura, missão e valores   </a:t>
            </a:r>
            <a:endParaRPr lang="pt-BR" sz="60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52F84EA-75CB-EE0B-0E9D-61C5CD60B7A8}"/>
              </a:ext>
            </a:extLst>
          </p:cNvPr>
          <p:cNvSpPr txBox="1"/>
          <p:nvPr/>
        </p:nvSpPr>
        <p:spPr>
          <a:xfrm>
            <a:off x="1166084" y="2272349"/>
            <a:ext cx="5436576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>
                <a:latin typeface="Calibri"/>
                <a:ea typeface="Open Sans"/>
                <a:cs typeface="Open Sans"/>
              </a:rPr>
              <a:t>O Slogan da Panco pode ser levado como sua cultura, missão e valores: </a:t>
            </a:r>
            <a:r>
              <a:rPr lang="pt-BR" sz="2000" b="1">
                <a:latin typeface="Calibri"/>
                <a:ea typeface="Open Sans"/>
                <a:cs typeface="Open Sans"/>
              </a:rPr>
              <a:t>AMOR, CARINHO e DEDICAÇÃO. </a:t>
            </a:r>
            <a:r>
              <a:rPr lang="pt-BR" sz="2000">
                <a:latin typeface="Candara"/>
                <a:ea typeface="Open Sans"/>
                <a:cs typeface="Open Sans"/>
              </a:rPr>
              <a:t>Nossa </a:t>
            </a:r>
            <a:r>
              <a:rPr lang="pt-BR" sz="2000" u="sng">
                <a:latin typeface="Candara"/>
                <a:ea typeface="Open Sans"/>
                <a:cs typeface="Open Sans"/>
              </a:rPr>
              <a:t>Cultura</a:t>
            </a:r>
            <a:r>
              <a:rPr lang="pt-BR" sz="2000">
                <a:latin typeface="Candara"/>
                <a:ea typeface="Open Sans"/>
                <a:cs typeface="Open Sans"/>
              </a:rPr>
              <a:t>: Somos uma empresa familiar que produz e entrega alimentos com alta qualidade e frescor. Nossa </a:t>
            </a:r>
            <a:r>
              <a:rPr lang="pt-BR" sz="2000" u="sng">
                <a:latin typeface="Candara"/>
                <a:ea typeface="Open Sans"/>
                <a:cs typeface="Open Sans"/>
              </a:rPr>
              <a:t>missão</a:t>
            </a:r>
            <a:r>
              <a:rPr lang="pt-BR" sz="2000">
                <a:latin typeface="Candara"/>
                <a:ea typeface="Open Sans"/>
                <a:cs typeface="Open Sans"/>
              </a:rPr>
              <a:t>: Manter a liderança e consolidar a marca nos mercados em que atuamos. Nossos </a:t>
            </a:r>
            <a:r>
              <a:rPr lang="pt-BR" sz="2000" u="sng">
                <a:latin typeface="Candara"/>
                <a:ea typeface="Open Sans"/>
                <a:cs typeface="Open Sans"/>
              </a:rPr>
              <a:t>valores</a:t>
            </a:r>
            <a:r>
              <a:rPr lang="pt-BR" sz="2000">
                <a:latin typeface="Candara"/>
                <a:ea typeface="Open Sans"/>
                <a:cs typeface="Open Sans"/>
              </a:rPr>
              <a:t>: Alimentar o mundo com amor, carinho e dedicação.</a:t>
            </a:r>
            <a:endParaRPr lang="pt-BR" sz="20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4599F4-AA90-1992-3E58-046585994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9F1EE41B-85DB-F7FF-CAA7-B45EF02F0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4</a:t>
            </a:fld>
            <a:endParaRPr lang="pt-BR"/>
          </a:p>
        </p:txBody>
      </p:sp>
      <p:pic>
        <p:nvPicPr>
          <p:cNvPr id="5" name="Imagem 4" descr="Logotipo&#10;&#10;O conteúdo gerado por IA pode estar incorreto.">
            <a:extLst>
              <a:ext uri="{FF2B5EF4-FFF2-40B4-BE49-F238E27FC236}">
                <a16:creationId xmlns:a16="http://schemas.microsoft.com/office/drawing/2014/main" id="{B8A4E758-F0A9-CD5F-FB06-026574A43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257" y="-661434"/>
            <a:ext cx="3665407" cy="366540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FFF804B-5643-A0B0-1BA6-257F53E2E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01" y="2156226"/>
            <a:ext cx="6097699" cy="1644249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BR" sz="6600"/>
              <a:t>Origem da Logo</a:t>
            </a:r>
          </a:p>
        </p:txBody>
      </p:sp>
      <p:pic>
        <p:nvPicPr>
          <p:cNvPr id="14" name="Imagem 13" descr="Prato com sanduíche e café&#10;&#10;O conteúdo gerado por IA pode estar incorreto.">
            <a:extLst>
              <a:ext uri="{FF2B5EF4-FFF2-40B4-BE49-F238E27FC236}">
                <a16:creationId xmlns:a16="http://schemas.microsoft.com/office/drawing/2014/main" id="{F0CB55DD-3688-38BE-49AC-BCF2B81BF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946" y="344143"/>
            <a:ext cx="4787569" cy="59425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76200" dir="2154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D2610245-3F47-0AEF-CDA1-014190FF6FC4}"/>
              </a:ext>
            </a:extLst>
          </p:cNvPr>
          <p:cNvSpPr/>
          <p:nvPr/>
        </p:nvSpPr>
        <p:spPr>
          <a:xfrm>
            <a:off x="9820275" y="6371351"/>
            <a:ext cx="1939725" cy="48664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4958B769-EE68-B9EF-F7F3-E4D2DA9DD69B}"/>
              </a:ext>
            </a:extLst>
          </p:cNvPr>
          <p:cNvSpPr txBox="1"/>
          <p:nvPr/>
        </p:nvSpPr>
        <p:spPr>
          <a:xfrm>
            <a:off x="982655" y="3963645"/>
            <a:ext cx="515669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A logo tem um menino asiático segurando uma placa com o nome da empresa, remetendo a origem do fundador, o fundador da PANCO era japonês.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EB137DA-02F9-31B8-C57F-C475142DAC54}"/>
              </a:ext>
            </a:extLst>
          </p:cNvPr>
          <p:cNvSpPr/>
          <p:nvPr/>
        </p:nvSpPr>
        <p:spPr>
          <a:xfrm>
            <a:off x="-1701" y="6371351"/>
            <a:ext cx="12181777" cy="48664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069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 descr="Ícone&#10;&#10;O conteúdo gerado por IA pode estar incorreto.">
            <a:extLst>
              <a:ext uri="{FF2B5EF4-FFF2-40B4-BE49-F238E27FC236}">
                <a16:creationId xmlns:a16="http://schemas.microsoft.com/office/drawing/2014/main" id="{3AC3CC3A-8FB8-28C5-C4EB-2B60B9489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076" y="0"/>
            <a:ext cx="7072924" cy="6809154"/>
          </a:xfrm>
          <a:prstGeom prst="rect">
            <a:avLst/>
          </a:prstGeom>
        </p:spPr>
      </p:pic>
      <p:sp>
        <p:nvSpPr>
          <p:cNvPr id="20" name="Retângulo 19" descr="Bloco em destaque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869795"/>
            <a:ext cx="6641900" cy="1124345"/>
          </a:xfrm>
        </p:spPr>
        <p:txBody>
          <a:bodyPr rtlCol="0"/>
          <a:lstStyle/>
          <a:p>
            <a:pPr rtl="0"/>
            <a:r>
              <a:rPr lang="pt-BR" sz="6000"/>
              <a:t>Significado das cores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18373" y="2994141"/>
            <a:ext cx="6641626" cy="206260"/>
          </a:xfrm>
        </p:spPr>
        <p:txBody>
          <a:bodyPr rtlCol="0"/>
          <a:lstStyle/>
          <a:p>
            <a:pPr rtl="0"/>
            <a:r>
              <a:rPr lang="pt-BR"/>
              <a:t>  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83148" y="3346335"/>
            <a:ext cx="4809847" cy="2607703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pt-BR" sz="2800" b="1">
                <a:solidFill>
                  <a:schemeClr val="tx1"/>
                </a:solidFill>
              </a:rPr>
              <a:t>A PANCO utiliza apenas 4 cores em sua logo, sendo elas:</a:t>
            </a:r>
          </a:p>
          <a:p>
            <a:pPr rtl="0"/>
            <a:r>
              <a:rPr lang="pt-BR" sz="2800">
                <a:solidFill>
                  <a:srgbClr val="C00000"/>
                </a:solidFill>
              </a:rPr>
              <a:t>Vermelho: </a:t>
            </a:r>
            <a:r>
              <a:rPr lang="pt-BR" sz="2800">
                <a:solidFill>
                  <a:schemeClr val="tx1"/>
                </a:solidFill>
              </a:rPr>
              <a:t>Amor, pela panificação</a:t>
            </a:r>
          </a:p>
          <a:p>
            <a:r>
              <a:rPr lang="pt-BR" sz="2800">
                <a:solidFill>
                  <a:srgbClr val="002060"/>
                </a:solidFill>
              </a:rPr>
              <a:t>Azul</a:t>
            </a:r>
            <a:r>
              <a:rPr lang="pt-BR" sz="2800">
                <a:solidFill>
                  <a:srgbClr val="0070C0"/>
                </a:solidFill>
              </a:rPr>
              <a:t>: </a:t>
            </a:r>
            <a:r>
              <a:rPr lang="pt-BR" sz="2800">
                <a:solidFill>
                  <a:srgbClr val="000000"/>
                </a:solidFill>
              </a:rPr>
              <a:t>Estabilidade e Harmonia</a:t>
            </a:r>
          </a:p>
          <a:p>
            <a:r>
              <a:rPr lang="pt-BR" sz="2800">
                <a:solidFill>
                  <a:schemeClr val="accent4"/>
                </a:solidFill>
              </a:rPr>
              <a:t>Amarelo</a:t>
            </a:r>
            <a:r>
              <a:rPr lang="pt-BR" sz="2800">
                <a:solidFill>
                  <a:schemeClr val="accent4">
                    <a:lumMod val="60000"/>
                    <a:lumOff val="40000"/>
                  </a:schemeClr>
                </a:solidFill>
              </a:rPr>
              <a:t>: </a:t>
            </a:r>
            <a:r>
              <a:rPr lang="pt-BR" sz="2800">
                <a:solidFill>
                  <a:schemeClr val="tx1"/>
                </a:solidFill>
              </a:rPr>
              <a:t>Calor e energia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5</a:t>
            </a:fld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A783437-2515-EB3F-9527-A25ED39BDD57}"/>
              </a:ext>
            </a:extLst>
          </p:cNvPr>
          <p:cNvSpPr/>
          <p:nvPr/>
        </p:nvSpPr>
        <p:spPr>
          <a:xfrm flipV="1">
            <a:off x="6561618" y="6857999"/>
            <a:ext cx="5198383" cy="138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Espaço Reservado para Imagem 9" descr="Computador ligado sobre uma mesa">
            <a:extLst>
              <a:ext uri="{FF2B5EF4-FFF2-40B4-BE49-F238E27FC236}">
                <a16:creationId xmlns:a16="http://schemas.microsoft.com/office/drawing/2014/main" id="{87B8275A-CAF2-0BC3-120A-5535346D17C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alphaModFix/>
          </a:blip>
          <a:srcRect l="18104" r="18104"/>
          <a:stretch>
            <a:fillRect/>
          </a:stretch>
        </p:blipFill>
        <p:spPr>
          <a:xfrm>
            <a:off x="0" y="-1"/>
            <a:ext cx="5118099" cy="6858001"/>
          </a:xfr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B5D2296C-EA0A-882B-8060-93D8BC8DB230}"/>
              </a:ext>
            </a:extLst>
          </p:cNvPr>
          <p:cNvSpPr/>
          <p:nvPr/>
        </p:nvSpPr>
        <p:spPr>
          <a:xfrm>
            <a:off x="5380047" y="321169"/>
            <a:ext cx="914399" cy="91439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27D900F-6293-A5AD-97DD-4C4DF4BD39D3}"/>
              </a:ext>
            </a:extLst>
          </p:cNvPr>
          <p:cNvSpPr/>
          <p:nvPr/>
        </p:nvSpPr>
        <p:spPr>
          <a:xfrm>
            <a:off x="8358958" y="152804"/>
            <a:ext cx="882649" cy="91439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6CD46B8-6A9E-DB91-7095-D0A25A727516}"/>
              </a:ext>
            </a:extLst>
          </p:cNvPr>
          <p:cNvSpPr/>
          <p:nvPr/>
        </p:nvSpPr>
        <p:spPr>
          <a:xfrm>
            <a:off x="6696155" y="504532"/>
            <a:ext cx="1120344" cy="11100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990BD6C8-D22D-7D78-7762-D155FCBB873B}"/>
              </a:ext>
            </a:extLst>
          </p:cNvPr>
          <p:cNvSpPr/>
          <p:nvPr/>
        </p:nvSpPr>
        <p:spPr>
          <a:xfrm>
            <a:off x="-1701" y="6371351"/>
            <a:ext cx="11761701" cy="48664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C49BE399-F80D-851B-22E5-56E467B789E7}"/>
              </a:ext>
            </a:extLst>
          </p:cNvPr>
          <p:cNvSpPr/>
          <p:nvPr/>
        </p:nvSpPr>
        <p:spPr>
          <a:xfrm>
            <a:off x="-1701" y="6371351"/>
            <a:ext cx="12181777" cy="48664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2098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ector reto 10" descr="Divisor de slide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6</a:t>
            </a:fld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1B08544-8B7F-BA9D-3540-C9E0AD76094F}"/>
              </a:ext>
            </a:extLst>
          </p:cNvPr>
          <p:cNvSpPr txBox="1"/>
          <p:nvPr/>
        </p:nvSpPr>
        <p:spPr>
          <a:xfrm>
            <a:off x="313" y="2713618"/>
            <a:ext cx="5724938" cy="1015663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6000" b="1">
                <a:solidFill>
                  <a:schemeClr val="tx1">
                    <a:lumMod val="75000"/>
                    <a:lumOff val="25000"/>
                  </a:schemeClr>
                </a:solidFill>
              </a:rPr>
              <a:t> Site da PANCO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28CD76B-D4AC-D84C-41DE-891240CE2BD9}"/>
              </a:ext>
            </a:extLst>
          </p:cNvPr>
          <p:cNvSpPr txBox="1"/>
          <p:nvPr/>
        </p:nvSpPr>
        <p:spPr>
          <a:xfrm>
            <a:off x="-1527" y="3730164"/>
            <a:ext cx="5722814" cy="369332"/>
          </a:xfrm>
          <a:prstGeom prst="rect">
            <a:avLst/>
          </a:prstGeom>
          <a:solidFill>
            <a:srgbClr val="C00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 b="1">
              <a:solidFill>
                <a:srgbClr val="002060"/>
              </a:solidFill>
            </a:endParaRP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73289" y="3782474"/>
            <a:ext cx="2170000" cy="270156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pt-BR">
                <a:solidFill>
                  <a:schemeClr val="bg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www.panco.com.br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3A6278EE-9BC5-7E94-B39C-F17C4798D654}"/>
              </a:ext>
            </a:extLst>
          </p:cNvPr>
          <p:cNvSpPr/>
          <p:nvPr/>
        </p:nvSpPr>
        <p:spPr>
          <a:xfrm>
            <a:off x="-1701" y="6371351"/>
            <a:ext cx="11761701" cy="48664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9F1ED816-0324-AFA8-4306-F8E1CDD7E9E0}"/>
              </a:ext>
            </a:extLst>
          </p:cNvPr>
          <p:cNvSpPr/>
          <p:nvPr/>
        </p:nvSpPr>
        <p:spPr>
          <a:xfrm>
            <a:off x="-1701" y="6371351"/>
            <a:ext cx="12181777" cy="48664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6C9DBA-D94E-822E-2916-4B5D37732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>
            <a:extLst>
              <a:ext uri="{FF2B5EF4-FFF2-40B4-BE49-F238E27FC236}">
                <a16:creationId xmlns:a16="http://schemas.microsoft.com/office/drawing/2014/main" id="{36A8F564-6AAE-89D8-74DA-BD9B747E62FA}"/>
              </a:ext>
            </a:extLst>
          </p:cNvPr>
          <p:cNvSpPr/>
          <p:nvPr/>
        </p:nvSpPr>
        <p:spPr>
          <a:xfrm>
            <a:off x="-1701" y="6371351"/>
            <a:ext cx="12181777" cy="48664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reto 10" descr="Divisor de slide">
            <a:extLst>
              <a:ext uri="{FF2B5EF4-FFF2-40B4-BE49-F238E27FC236}">
                <a16:creationId xmlns:a16="http://schemas.microsoft.com/office/drawing/2014/main" id="{421C56CD-E4BE-48BE-0DA9-43B824AF9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6192CB2C-010D-5DA0-949A-D4BDAD8DE6D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7</a:t>
            </a:fld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1D3CF1D-4DDB-3359-F77E-4DA30C90F0B3}"/>
              </a:ext>
            </a:extLst>
          </p:cNvPr>
          <p:cNvSpPr txBox="1"/>
          <p:nvPr/>
        </p:nvSpPr>
        <p:spPr>
          <a:xfrm>
            <a:off x="3048314" y="173618"/>
            <a:ext cx="5962336" cy="1015663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6000" b="1">
                <a:solidFill>
                  <a:schemeClr val="tx1">
                    <a:lumMod val="75000"/>
                    <a:lumOff val="25000"/>
                  </a:schemeClr>
                </a:solidFill>
              </a:rPr>
              <a:t>Outras empresas: 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92899963-3FFC-40BA-B1A8-4E57205DAF95}"/>
              </a:ext>
            </a:extLst>
          </p:cNvPr>
          <p:cNvSpPr/>
          <p:nvPr/>
        </p:nvSpPr>
        <p:spPr>
          <a:xfrm>
            <a:off x="209314" y="6377213"/>
            <a:ext cx="12181777" cy="48664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2D0B1EE-FFF6-F9CD-C22C-CB243AFC65C6}"/>
              </a:ext>
            </a:extLst>
          </p:cNvPr>
          <p:cNvSpPr txBox="1"/>
          <p:nvPr/>
        </p:nvSpPr>
        <p:spPr>
          <a:xfrm>
            <a:off x="982507" y="6408554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>
                <a:ea typeface="+mn-lt"/>
                <a:cs typeface="+mn-lt"/>
                <a:hlinkClick r:id="rId3"/>
              </a:rPr>
              <a:t>www.sevenboys.com.br</a:t>
            </a:r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83E4841-4D28-991A-3156-DBFD50303A99}"/>
              </a:ext>
            </a:extLst>
          </p:cNvPr>
          <p:cNvSpPr txBox="1"/>
          <p:nvPr/>
        </p:nvSpPr>
        <p:spPr>
          <a:xfrm>
            <a:off x="4924333" y="6378218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>
                <a:ea typeface="+mn-lt"/>
                <a:cs typeface="+mn-lt"/>
                <a:hlinkClick r:id="rId4"/>
              </a:rPr>
              <a:t>www.wickbold.com.br</a:t>
            </a:r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9CDA4C5-130A-7E8A-CBA3-8A7750D32472}"/>
              </a:ext>
            </a:extLst>
          </p:cNvPr>
          <p:cNvSpPr txBox="1"/>
          <p:nvPr/>
        </p:nvSpPr>
        <p:spPr>
          <a:xfrm>
            <a:off x="8730166" y="637231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>
                <a:ea typeface="+mn-lt"/>
                <a:cs typeface="+mn-lt"/>
                <a:hlinkClick r:id="rId5"/>
              </a:rPr>
              <a:t>www.bauducco.com.br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2240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hidden="1">
            <a:extLst>
              <a:ext uri="{FF2B5EF4-FFF2-40B4-BE49-F238E27FC236}">
                <a16:creationId xmlns:a16="http://schemas.microsoft.com/office/drawing/2014/main" id="{C5462610-1D7E-437B-B516-F30D9A789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err="1"/>
              <a:t>Large</a:t>
            </a:r>
            <a:r>
              <a:rPr lang="pt-BR"/>
              <a:t> </a:t>
            </a:r>
            <a:r>
              <a:rPr lang="pt-BR" err="1"/>
              <a:t>image</a:t>
            </a:r>
            <a:endParaRPr lang="pt-BR"/>
          </a:p>
        </p:txBody>
      </p:sp>
      <p:pic>
        <p:nvPicPr>
          <p:cNvPr id="9" name="Imagem 8" descr="Logotipo, nome da empresa&#10;&#10;O conteúdo gerado por IA pode estar incorreto.">
            <a:extLst>
              <a:ext uri="{FF2B5EF4-FFF2-40B4-BE49-F238E27FC236}">
                <a16:creationId xmlns:a16="http://schemas.microsoft.com/office/drawing/2014/main" id="{570A1120-FDF8-1A3B-EF41-5D6F415B1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439" y="1287585"/>
            <a:ext cx="2743200" cy="1825228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0A09906A-C43F-FCC8-EAEA-BEAD48216B6C}"/>
              </a:ext>
            </a:extLst>
          </p:cNvPr>
          <p:cNvSpPr txBox="1"/>
          <p:nvPr/>
        </p:nvSpPr>
        <p:spPr>
          <a:xfrm>
            <a:off x="962243" y="3431125"/>
            <a:ext cx="345174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dirty="0"/>
              <a:t>Idade: 72 anos</a:t>
            </a:r>
          </a:p>
          <a:p>
            <a:r>
              <a:rPr lang="pt-BR" sz="2000" dirty="0"/>
              <a:t>Faturamento: </a:t>
            </a:r>
            <a:r>
              <a:rPr lang="pt-BR" sz="2000" dirty="0">
                <a:ea typeface="+mn-lt"/>
                <a:cs typeface="+mn-lt"/>
              </a:rPr>
              <a:t>US$ 196 milhões</a:t>
            </a:r>
            <a:endParaRPr lang="en-US" sz="2000" dirty="0">
              <a:ea typeface="+mn-lt"/>
              <a:cs typeface="+mn-lt"/>
            </a:endParaRPr>
          </a:p>
          <a:p>
            <a:r>
              <a:rPr lang="pt-BR" sz="2000" dirty="0"/>
              <a:t>Nacionalidade: Brasileira</a:t>
            </a:r>
          </a:p>
          <a:p>
            <a:r>
              <a:rPr lang="pt-BR" sz="2000" dirty="0"/>
              <a:t>Produto mais vendido: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C003748-D583-4023-7DF1-89E5ED9A95DE}"/>
              </a:ext>
            </a:extLst>
          </p:cNvPr>
          <p:cNvSpPr txBox="1"/>
          <p:nvPr/>
        </p:nvSpPr>
        <p:spPr>
          <a:xfrm>
            <a:off x="5036247" y="3575538"/>
            <a:ext cx="418177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dirty="0"/>
              <a:t>Idade: 70 anos  </a:t>
            </a:r>
            <a:endParaRPr lang="en-US" sz="2000" dirty="0"/>
          </a:p>
          <a:p>
            <a:r>
              <a:rPr lang="pt-BR" sz="2000" dirty="0"/>
              <a:t>Faturamento:</a:t>
            </a:r>
            <a:r>
              <a:rPr lang="pt-BR" sz="2000" dirty="0">
                <a:ea typeface="+mn-lt"/>
                <a:cs typeface="+mn-lt"/>
              </a:rPr>
              <a:t> US$ 100 milhões</a:t>
            </a:r>
            <a:endParaRPr lang="en-US" sz="2000" dirty="0"/>
          </a:p>
          <a:p>
            <a:r>
              <a:rPr lang="pt-BR" sz="2000" dirty="0"/>
              <a:t>Nacionalidade: Brasileira</a:t>
            </a:r>
          </a:p>
          <a:p>
            <a:r>
              <a:rPr lang="pt-BR" sz="2000" dirty="0"/>
              <a:t>Produto mais vendido:</a:t>
            </a:r>
            <a:endParaRPr lang="en-US" sz="2000" dirty="0"/>
          </a:p>
        </p:txBody>
      </p:sp>
      <p:pic>
        <p:nvPicPr>
          <p:cNvPr id="3" name="Imagem 2" descr="Logotipo">
            <a:extLst>
              <a:ext uri="{FF2B5EF4-FFF2-40B4-BE49-F238E27FC236}">
                <a16:creationId xmlns:a16="http://schemas.microsoft.com/office/drawing/2014/main" id="{DDCA0769-5899-B555-F4FF-1340E70DC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18" y="221918"/>
            <a:ext cx="3665407" cy="3665407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46F28909-5571-C501-EFA0-F5172DA6359F}"/>
              </a:ext>
            </a:extLst>
          </p:cNvPr>
          <p:cNvSpPr/>
          <p:nvPr/>
        </p:nvSpPr>
        <p:spPr>
          <a:xfrm>
            <a:off x="-1701" y="6371351"/>
            <a:ext cx="12181777" cy="48664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BD406546-0B57-B358-3F22-6AE83F707339}"/>
              </a:ext>
            </a:extLst>
          </p:cNvPr>
          <p:cNvCxnSpPr/>
          <p:nvPr/>
        </p:nvCxnSpPr>
        <p:spPr>
          <a:xfrm>
            <a:off x="4681416" y="334109"/>
            <a:ext cx="15631" cy="5769705"/>
          </a:xfrm>
          <a:prstGeom prst="straightConnector1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C6A128-DDEF-4771-B771-240883F41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108" y="3848403"/>
            <a:ext cx="2096771" cy="210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nquinho Chocolate 35g">
            <a:extLst>
              <a:ext uri="{FF2B5EF4-FFF2-40B4-BE49-F238E27FC236}">
                <a16:creationId xmlns:a16="http://schemas.microsoft.com/office/drawing/2014/main" id="{ADFAF905-B428-C48B-05C7-C16F013A0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488" y="4401008"/>
            <a:ext cx="1092495" cy="145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695A085-801D-2E01-F386-4CC0ABC17D3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pt-BR"/>
              <a:t>Adicionar um rodapé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7AFD89B-BDBA-61E9-FBAD-314C71124A2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9</a:t>
            </a:fld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6BBF9343-1D56-5FF1-40AE-76D0E44576CD}"/>
              </a:ext>
            </a:extLst>
          </p:cNvPr>
          <p:cNvSpPr/>
          <p:nvPr/>
        </p:nvSpPr>
        <p:spPr>
          <a:xfrm>
            <a:off x="-1701" y="6371351"/>
            <a:ext cx="11761701" cy="48664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FAB68B-D2F1-6E14-9FAC-D54C12EBC720}"/>
              </a:ext>
            </a:extLst>
          </p:cNvPr>
          <p:cNvSpPr/>
          <p:nvPr/>
        </p:nvSpPr>
        <p:spPr>
          <a:xfrm>
            <a:off x="-1701" y="6371351"/>
            <a:ext cx="12181777" cy="48664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B9577C1-146C-C33A-CA6F-7102DED3444F}"/>
              </a:ext>
            </a:extLst>
          </p:cNvPr>
          <p:cNvSpPr txBox="1"/>
          <p:nvPr/>
        </p:nvSpPr>
        <p:spPr>
          <a:xfrm>
            <a:off x="3750896" y="119429"/>
            <a:ext cx="51110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>
                <a:solidFill>
                  <a:schemeClr val="tx1">
                    <a:lumMod val="75000"/>
                    <a:lumOff val="25000"/>
                  </a:schemeClr>
                </a:solidFill>
              </a:rPr>
              <a:t>FONTES: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161C607-D5D3-4538-E44E-5BDFB90CFF6F}"/>
              </a:ext>
            </a:extLst>
          </p:cNvPr>
          <p:cNvSpPr txBox="1"/>
          <p:nvPr/>
        </p:nvSpPr>
        <p:spPr>
          <a:xfrm>
            <a:off x="2269162" y="1831759"/>
            <a:ext cx="6594462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>
                <a:ea typeface="+mn-lt"/>
                <a:cs typeface="+mn-lt"/>
              </a:rPr>
              <a:t>br.linkedin.com                  Horário: 14:89 Data: 04/03/2025</a:t>
            </a:r>
          </a:p>
          <a:p>
            <a:pPr algn="just"/>
            <a:endParaRPr lang="pt-BR">
              <a:ea typeface="+mn-lt"/>
              <a:cs typeface="+mn-lt"/>
            </a:endParaRPr>
          </a:p>
          <a:p>
            <a:pPr algn="just"/>
            <a:r>
              <a:rPr lang="pt-BR">
                <a:hlinkClick r:id="rId3"/>
              </a:rPr>
              <a:t>www.panco.com.br</a:t>
            </a:r>
            <a:r>
              <a:rPr lang="pt-BR"/>
              <a:t>        Horário: 13:41 Data: 04/03/2025</a:t>
            </a:r>
          </a:p>
          <a:p>
            <a:pPr algn="just"/>
            <a:endParaRPr lang="pt-BR"/>
          </a:p>
          <a:p>
            <a:pPr algn="just"/>
            <a:r>
              <a:rPr lang="pt-BR"/>
              <a:t>bauducco.com.br              Horário: 15:30  Data: 04/03/2025</a:t>
            </a:r>
          </a:p>
          <a:p>
            <a:pPr algn="just"/>
            <a:endParaRPr lang="pt-BR"/>
          </a:p>
          <a:p>
            <a:pPr algn="just"/>
            <a:r>
              <a:rPr lang="pt-BR">
                <a:hlinkClick r:id="rId4"/>
              </a:rPr>
              <a:t>www.sevenboys.com.br</a:t>
            </a:r>
            <a:r>
              <a:rPr lang="pt-BR"/>
              <a:t> Horário: 14:57 Data: 04/03/2025</a:t>
            </a:r>
          </a:p>
          <a:p>
            <a:pPr algn="just"/>
            <a:endParaRPr lang="pt-BR"/>
          </a:p>
          <a:p>
            <a:pPr algn="just" fontAlgn="base"/>
            <a:r>
              <a:rPr lang="pt-BR">
                <a:solidFill>
                  <a:srgbClr val="000000"/>
                </a:solidFill>
                <a:latin typeface="inherit"/>
                <a:hlinkClick r:id="rId5"/>
              </a:rPr>
              <a:t>www.guiadoscuriosos.com.br</a:t>
            </a:r>
            <a:r>
              <a:rPr lang="pt-BR">
                <a:solidFill>
                  <a:srgbClr val="000000"/>
                </a:solidFill>
                <a:latin typeface="inherit"/>
              </a:rPr>
              <a:t>    Horário: 18:46 </a:t>
            </a:r>
            <a:r>
              <a:rPr lang="pt-BR"/>
              <a:t>Data: 04/03/2025</a:t>
            </a:r>
          </a:p>
          <a:p>
            <a:pPr algn="just" fontAlgn="base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894384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do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5358_TF16411250.potx" id="{675E8371-EC70-4345-8B64-A71003B56298}" vid="{0F92AA19-00D6-4C71-B13F-219D7994A0B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3C84DABD0F934429D7EF51E107058FD" ma:contentTypeVersion="5" ma:contentTypeDescription="Create a new document." ma:contentTypeScope="" ma:versionID="585862b917e7adfdf39e691b694392dc">
  <xsd:schema xmlns:xsd="http://www.w3.org/2001/XMLSchema" xmlns:xs="http://www.w3.org/2001/XMLSchema" xmlns:p="http://schemas.microsoft.com/office/2006/metadata/properties" xmlns:ns3="88967d1f-0d32-48ef-a193-aa521b3186ae" targetNamespace="http://schemas.microsoft.com/office/2006/metadata/properties" ma:root="true" ma:fieldsID="e6ff9b6792ae3f205c1324171f3b1d75" ns3:_="">
    <xsd:import namespace="88967d1f-0d32-48ef-a193-aa521b3186ae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967d1f-0d32-48ef-a193-aa521b3186ae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CA5BD49-6F0E-46FD-8C29-1BDD07CD0A9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B2218FC-8412-44B9-9E82-D51F1F531141}">
  <ds:schemaRefs>
    <ds:schemaRef ds:uri="http://purl.org/dc/terms/"/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schemas.openxmlformats.org/package/2006/metadata/core-properties"/>
    <ds:schemaRef ds:uri="88967d1f-0d32-48ef-a193-aa521b3186ae"/>
  </ds:schemaRefs>
</ds:datastoreItem>
</file>

<file path=customXml/itemProps3.xml><?xml version="1.0" encoding="utf-8"?>
<ds:datastoreItem xmlns:ds="http://schemas.openxmlformats.org/officeDocument/2006/customXml" ds:itemID="{C2CA4295-51F4-454E-86D4-94AEE37543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967d1f-0d32-48ef-a193-aa521b3186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{B48DFA05-DC0E-4D0B-B513-B58CA90AF66F}tf16411250_win32</Template>
  <TotalTime>2</TotalTime>
  <Words>473</Words>
  <Application>Microsoft Office PowerPoint</Application>
  <PresentationFormat>Widescreen</PresentationFormat>
  <Paragraphs>52</Paragraphs>
  <Slides>9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Candara</vt:lpstr>
      <vt:lpstr>Corbel</vt:lpstr>
      <vt:lpstr>inherit</vt:lpstr>
      <vt:lpstr>Quire Sans</vt:lpstr>
      <vt:lpstr>Times New Roman</vt:lpstr>
      <vt:lpstr>Personalizado</vt:lpstr>
      <vt:lpstr>Apresentação</vt:lpstr>
      <vt:lpstr>Apresentação do PowerPoint</vt:lpstr>
      <vt:lpstr>Apresentação do PowerPoint</vt:lpstr>
      <vt:lpstr>Origem da Logo</vt:lpstr>
      <vt:lpstr>Significado das cores</vt:lpstr>
      <vt:lpstr>Apresentação do PowerPoint</vt:lpstr>
      <vt:lpstr>Apresentação do PowerPoint</vt:lpstr>
      <vt:lpstr>Large image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DOUGLAS SOARES SILVA</dc:creator>
  <cp:lastModifiedBy>GUILHERME IZIDIO NOGUEIRA</cp:lastModifiedBy>
  <cp:revision>2</cp:revision>
  <dcterms:created xsi:type="dcterms:W3CDTF">2025-03-04T13:27:37Z</dcterms:created>
  <dcterms:modified xsi:type="dcterms:W3CDTF">2025-03-09T20:47:09Z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0x01010093C84DABD0F934429D7EF51E107058FD</vt:lpwstr>
  </property>
</Properties>
</file>